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69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691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36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098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957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90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54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79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1419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94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22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DD70FA-2D9F-45D9-B832-7EFF87A15A8C}" type="datetimeFigureOut">
              <a:rPr lang="fr-FR" smtClean="0"/>
              <a:t>14/04/2013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4C83E39-632A-4FAB-9C24-B81E59CAA11A}" type="slidenum">
              <a:rPr lang="fr-FR" smtClean="0"/>
              <a:t>‹#›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39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pronoms d’objet direct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School</a:t>
            </a:r>
            <a:endParaRPr lang="fr-FR" dirty="0" smtClean="0"/>
          </a:p>
          <a:p>
            <a:r>
              <a:rPr lang="fr-FR" dirty="0" smtClean="0"/>
              <a:t>Avril 2013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251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 fais-tu le week-end?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-Tu regardes la télé?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Oui, je regarde </a:t>
            </a:r>
            <a:r>
              <a:rPr lang="fr-FR" dirty="0" smtClean="0">
                <a:solidFill>
                  <a:srgbClr val="FF0000"/>
                </a:solidFill>
              </a:rPr>
              <a:t>la télé</a:t>
            </a:r>
            <a:r>
              <a:rPr lang="fr-FR" dirty="0" smtClean="0"/>
              <a:t>.</a:t>
            </a:r>
          </a:p>
          <a:p>
            <a:pPr>
              <a:buFontTx/>
              <a:buChar char="-"/>
            </a:pPr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la </a:t>
            </a:r>
            <a:r>
              <a:rPr lang="fr-FR" dirty="0" smtClean="0"/>
              <a:t>regarde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520" y="1344445"/>
            <a:ext cx="5669280" cy="346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Tu regardes les matchs de foot?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243455" cy="4351338"/>
          </a:xfrm>
        </p:spPr>
        <p:txBody>
          <a:bodyPr/>
          <a:lstStyle/>
          <a:p>
            <a:r>
              <a:rPr lang="fr-FR" dirty="0" smtClean="0"/>
              <a:t>Oui, je regarde </a:t>
            </a:r>
            <a:r>
              <a:rPr lang="fr-FR" dirty="0" smtClean="0">
                <a:solidFill>
                  <a:srgbClr val="FF0000"/>
                </a:solidFill>
              </a:rPr>
              <a:t>les matchs de foot</a:t>
            </a:r>
            <a:r>
              <a:rPr lang="fr-FR" dirty="0" smtClean="0"/>
              <a:t>. 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784" y="2417342"/>
            <a:ext cx="4133088" cy="2688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9400" y="5777345"/>
            <a:ext cx="3633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 smtClean="0"/>
              <a:t>Je </a:t>
            </a:r>
            <a:r>
              <a:rPr lang="fr-FR" sz="4800" dirty="0" smtClean="0">
                <a:solidFill>
                  <a:srgbClr val="FF0000"/>
                </a:solidFill>
              </a:rPr>
              <a:t>les</a:t>
            </a:r>
            <a:r>
              <a:rPr lang="fr-FR" sz="4800" dirty="0" smtClean="0"/>
              <a:t> regarde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470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3752"/>
            <a:ext cx="10515600" cy="1325563"/>
          </a:xfrm>
        </p:spPr>
        <p:txBody>
          <a:bodyPr>
            <a:normAutofit/>
          </a:bodyPr>
          <a:lstStyle/>
          <a:p>
            <a:r>
              <a:rPr lang="fr-FR" dirty="0" smtClean="0"/>
              <a:t>- </a:t>
            </a:r>
            <a:r>
              <a:rPr lang="fr-FR" sz="4800" dirty="0" smtClean="0"/>
              <a:t>Tu fais </a:t>
            </a:r>
            <a:r>
              <a:rPr lang="fr-FR" sz="4800" dirty="0" smtClean="0">
                <a:solidFill>
                  <a:srgbClr val="FF0000"/>
                </a:solidFill>
              </a:rPr>
              <a:t>la cuisine? </a:t>
            </a:r>
            <a:br>
              <a:rPr lang="fr-FR" sz="4800" dirty="0" smtClean="0">
                <a:solidFill>
                  <a:srgbClr val="FF0000"/>
                </a:solidFill>
              </a:rPr>
            </a:br>
            <a:r>
              <a:rPr lang="fr-FR" sz="4800" dirty="0" smtClean="0">
                <a:solidFill>
                  <a:srgbClr val="FF0000"/>
                </a:solidFill>
              </a:rPr>
              <a:t>- Non….</a:t>
            </a:r>
            <a:endParaRPr lang="fr-FR" sz="48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86534"/>
            <a:ext cx="3934301" cy="4351338"/>
          </a:xfrm>
        </p:spPr>
      </p:pic>
      <p:sp>
        <p:nvSpPr>
          <p:cNvPr id="5" name="TextBox 4"/>
          <p:cNvSpPr txBox="1"/>
          <p:nvPr/>
        </p:nvSpPr>
        <p:spPr>
          <a:xfrm>
            <a:off x="1001487" y="3918857"/>
            <a:ext cx="4818742" cy="934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 smtClean="0"/>
              <a:t>Je ne </a:t>
            </a:r>
            <a:r>
              <a:rPr lang="fr-FR" sz="5400" dirty="0" smtClean="0">
                <a:solidFill>
                  <a:srgbClr val="FF0000"/>
                </a:solidFill>
              </a:rPr>
              <a:t>la</a:t>
            </a:r>
            <a:r>
              <a:rPr lang="fr-FR" sz="5400" dirty="0" smtClean="0"/>
              <a:t> fais pas.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123096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Tu achètes </a:t>
            </a:r>
            <a:r>
              <a:rPr lang="fr-FR" dirty="0" smtClean="0">
                <a:solidFill>
                  <a:srgbClr val="FF0000"/>
                </a:solidFill>
              </a:rPr>
              <a:t>les biscuits </a:t>
            </a:r>
            <a:r>
              <a:rPr lang="fr-FR" dirty="0" smtClean="0"/>
              <a:t>pour la soirée?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fr-FR" sz="6000" dirty="0" smtClean="0"/>
              <a:t>Oui je……</a:t>
            </a:r>
          </a:p>
          <a:p>
            <a:pPr>
              <a:buFontTx/>
              <a:buChar char="-"/>
            </a:pPr>
            <a:endParaRPr lang="fr-FR" sz="6000" dirty="0"/>
          </a:p>
          <a:p>
            <a:pPr marL="0" indent="0">
              <a:buNone/>
            </a:pPr>
            <a:r>
              <a:rPr lang="fr-FR" sz="6000" b="1" dirty="0" smtClean="0"/>
              <a:t>Je </a:t>
            </a:r>
            <a:r>
              <a:rPr lang="fr-FR" sz="6000" b="1" dirty="0" smtClean="0">
                <a:solidFill>
                  <a:srgbClr val="FF0000"/>
                </a:solidFill>
              </a:rPr>
              <a:t>les </a:t>
            </a:r>
            <a:r>
              <a:rPr lang="fr-FR" sz="6000" b="1" dirty="0" smtClean="0"/>
              <a:t>achète.</a:t>
            </a:r>
          </a:p>
          <a:p>
            <a:pPr marL="0" indent="0">
              <a:buNone/>
            </a:pPr>
            <a:r>
              <a:rPr lang="fr-FR" sz="6000" b="1" dirty="0" smtClean="0"/>
              <a:t>ou…</a:t>
            </a:r>
          </a:p>
          <a:p>
            <a:pPr marL="0" indent="0">
              <a:buNone/>
            </a:pPr>
            <a:r>
              <a:rPr lang="fr-FR" sz="6000" b="1" dirty="0" smtClean="0"/>
              <a:t>Je ne les achète pas! </a:t>
            </a:r>
          </a:p>
          <a:p>
            <a:pPr marL="0" indent="0">
              <a:buNone/>
            </a:pPr>
            <a:endParaRPr lang="fr-FR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265" y="2637292"/>
            <a:ext cx="4719562" cy="353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269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Tu </a:t>
            </a:r>
            <a:r>
              <a:rPr lang="fr-FR" b="1" dirty="0" smtClean="0">
                <a:solidFill>
                  <a:srgbClr val="FF0000"/>
                </a:solidFill>
              </a:rPr>
              <a:t>m</a:t>
            </a:r>
            <a:r>
              <a:rPr lang="fr-FR" dirty="0" smtClean="0"/>
              <a:t>’aimes????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6000" dirty="0" smtClean="0"/>
              <a:t>Oui…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9600" dirty="0" smtClean="0">
                <a:solidFill>
                  <a:srgbClr val="FF0000"/>
                </a:solidFill>
              </a:rPr>
              <a:t>Je </a:t>
            </a:r>
            <a:r>
              <a:rPr lang="fr-FR" sz="9600" b="1" dirty="0" smtClean="0">
                <a:solidFill>
                  <a:srgbClr val="FF0000"/>
                </a:solidFill>
              </a:rPr>
              <a:t>t</a:t>
            </a:r>
            <a:r>
              <a:rPr lang="fr-FR" sz="9600" dirty="0" smtClean="0">
                <a:solidFill>
                  <a:srgbClr val="FF0000"/>
                </a:solidFill>
              </a:rPr>
              <a:t>’aime!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498" y="689202"/>
            <a:ext cx="4026477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39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Vous comprenez </a:t>
            </a:r>
            <a:r>
              <a:rPr lang="fr-FR" dirty="0" smtClean="0"/>
              <a:t>la leçon?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4800" dirty="0" smtClean="0"/>
              <a:t>Oui, nous</a:t>
            </a:r>
            <a:r>
              <a:rPr lang="fr-FR" sz="4800" dirty="0" smtClean="0"/>
              <a:t>….   </a:t>
            </a:r>
          </a:p>
          <a:p>
            <a:r>
              <a:rPr lang="fr-FR" sz="4800" dirty="0" smtClean="0">
                <a:solidFill>
                  <a:srgbClr val="FF0000"/>
                </a:solidFill>
              </a:rPr>
              <a:t>la</a:t>
            </a:r>
            <a:r>
              <a:rPr lang="fr-FR" sz="4800" dirty="0" smtClean="0"/>
              <a:t> comprenons. </a:t>
            </a:r>
          </a:p>
          <a:p>
            <a:pPr marL="0" indent="0">
              <a:buNone/>
            </a:pPr>
            <a:r>
              <a:rPr lang="fr-FR" sz="4800" dirty="0" smtClean="0"/>
              <a:t>Vous </a:t>
            </a:r>
            <a:r>
              <a:rPr lang="fr-FR" sz="4800" dirty="0" smtClean="0">
                <a:solidFill>
                  <a:srgbClr val="FF0000"/>
                </a:solidFill>
              </a:rPr>
              <a:t>me</a:t>
            </a:r>
            <a:r>
              <a:rPr lang="fr-FR" sz="4800" dirty="0" smtClean="0"/>
              <a:t> comprenez?</a:t>
            </a:r>
          </a:p>
          <a:p>
            <a:pPr marL="0" indent="0">
              <a:buNone/>
            </a:pPr>
            <a:r>
              <a:rPr lang="fr-FR" sz="4800" dirty="0" smtClean="0"/>
              <a:t>Nous …. </a:t>
            </a:r>
          </a:p>
          <a:p>
            <a:pPr marL="0" indent="0">
              <a:buNone/>
            </a:pPr>
            <a:r>
              <a:rPr lang="fr-FR" sz="4800" dirty="0" smtClean="0">
                <a:solidFill>
                  <a:srgbClr val="FF0000"/>
                </a:solidFill>
              </a:rPr>
              <a:t>vous</a:t>
            </a:r>
            <a:r>
              <a:rPr lang="fr-FR" sz="4800" dirty="0" smtClean="0"/>
              <a:t> comprenons.</a:t>
            </a:r>
            <a:endParaRPr lang="fr-FR" sz="4800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339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29" y="110243"/>
            <a:ext cx="9720072" cy="1499616"/>
          </a:xfrm>
        </p:spPr>
        <p:txBody>
          <a:bodyPr/>
          <a:lstStyle/>
          <a:p>
            <a:r>
              <a:rPr lang="fr-FR" dirty="0" smtClean="0"/>
              <a:t>Un pronom d’objet direct…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57577" y="1609859"/>
            <a:ext cx="5521429" cy="524814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fr-FR" sz="2800" dirty="0"/>
              <a:t>1. Remplace un nom: </a:t>
            </a: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Je </a:t>
            </a:r>
            <a:r>
              <a:rPr lang="fr-FR" sz="2800" dirty="0"/>
              <a:t>prépare la soirée= Je la prépare. </a:t>
            </a:r>
          </a:p>
          <a:p>
            <a:pPr marL="0" indent="0">
              <a:buNone/>
            </a:pPr>
            <a:r>
              <a:rPr lang="fr-FR" sz="2800" dirty="0"/>
              <a:t>2. Le nom </a:t>
            </a:r>
            <a:r>
              <a:rPr lang="fr-FR" sz="2800" dirty="0" smtClean="0"/>
              <a:t>suit </a:t>
            </a:r>
            <a:r>
              <a:rPr lang="fr-FR" sz="2800" dirty="0"/>
              <a:t>directement </a:t>
            </a:r>
            <a:r>
              <a:rPr lang="fr-FR" sz="2800" dirty="0" smtClean="0"/>
              <a:t>le verbe</a:t>
            </a:r>
            <a:r>
              <a:rPr lang="fr-FR" sz="2800" dirty="0"/>
              <a:t>: </a:t>
            </a:r>
          </a:p>
          <a:p>
            <a:pPr marL="0" indent="0">
              <a:buNone/>
            </a:pPr>
            <a:r>
              <a:rPr lang="fr-FR" sz="2800" dirty="0" smtClean="0"/>
              <a:t>Je </a:t>
            </a:r>
            <a:r>
              <a:rPr lang="fr-FR" sz="2800" dirty="0"/>
              <a:t>fais la cuisine: la cuisine= objet direct</a:t>
            </a:r>
          </a:p>
          <a:p>
            <a:pPr marL="0" indent="0">
              <a:buNone/>
            </a:pPr>
            <a:r>
              <a:rPr lang="fr-FR" sz="2800" dirty="0" smtClean="0"/>
              <a:t>Je </a:t>
            </a:r>
            <a:r>
              <a:rPr lang="fr-FR" sz="2800" dirty="0"/>
              <a:t>parle </a:t>
            </a:r>
            <a:r>
              <a:rPr lang="fr-FR" sz="2800" dirty="0">
                <a:solidFill>
                  <a:srgbClr val="FF0000"/>
                </a:solidFill>
              </a:rPr>
              <a:t>à</a:t>
            </a:r>
            <a:r>
              <a:rPr lang="fr-FR" sz="2800" dirty="0"/>
              <a:t> </a:t>
            </a:r>
            <a:r>
              <a:rPr lang="fr-FR" sz="2800" dirty="0" smtClean="0"/>
              <a:t>Paul</a:t>
            </a:r>
          </a:p>
          <a:p>
            <a:pPr marL="0" indent="0">
              <a:buNone/>
            </a:pPr>
            <a:r>
              <a:rPr lang="fr-FR" sz="2800" dirty="0" smtClean="0"/>
              <a:t>Paul</a:t>
            </a:r>
            <a:r>
              <a:rPr lang="fr-FR" sz="2800" dirty="0"/>
              <a:t>= objet indirect </a:t>
            </a: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Je travaille </a:t>
            </a:r>
            <a:r>
              <a:rPr lang="fr-FR" sz="2800" dirty="0" smtClean="0">
                <a:solidFill>
                  <a:srgbClr val="FF0000"/>
                </a:solidFill>
              </a:rPr>
              <a:t>pour</a:t>
            </a:r>
            <a:r>
              <a:rPr lang="fr-FR" sz="2800" dirty="0" smtClean="0"/>
              <a:t> Paul</a:t>
            </a:r>
          </a:p>
          <a:p>
            <a:pPr marL="0" indent="0">
              <a:buNone/>
            </a:pPr>
            <a:r>
              <a:rPr lang="fr-FR" sz="2800" dirty="0" smtClean="0"/>
              <a:t>(</a:t>
            </a:r>
            <a:r>
              <a:rPr lang="fr-FR" sz="2800" dirty="0"/>
              <a:t>Il y a une PROPOSITION après le verbe) </a:t>
            </a:r>
          </a:p>
          <a:p>
            <a:pPr lvl="1"/>
            <a:endParaRPr lang="fr-FR" sz="2800" dirty="0"/>
          </a:p>
          <a:p>
            <a:endParaRPr lang="fr-FR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284890" y="1609859"/>
            <a:ext cx="5225861" cy="524814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Tw Cen MT" panose="020B0602020104020603" pitchFamily="34" charset="0"/>
              <a:buChar char=" "/>
            </a:pPr>
            <a:r>
              <a:rPr lang="fr-FR" sz="4000" dirty="0"/>
              <a:t>3. Le pronom </a:t>
            </a:r>
            <a:r>
              <a:rPr lang="fr-FR" sz="4000" u="sng" dirty="0"/>
              <a:t>précède</a:t>
            </a:r>
            <a:r>
              <a:rPr lang="fr-FR" sz="4000" dirty="0"/>
              <a:t> toujours le verbe qu’il modifie:</a:t>
            </a:r>
          </a:p>
          <a:p>
            <a:r>
              <a:rPr lang="fr-FR" sz="4000" dirty="0" smtClean="0"/>
              <a:t>Je le regarde.</a:t>
            </a:r>
          </a:p>
          <a:p>
            <a:r>
              <a:rPr lang="fr-FR" sz="4000" dirty="0" smtClean="0"/>
              <a:t>Je vais le regarder.</a:t>
            </a:r>
          </a:p>
          <a:p>
            <a:r>
              <a:rPr lang="fr-FR" sz="4000" dirty="0" smtClean="0"/>
              <a:t>Je l’ai regard</a:t>
            </a:r>
            <a:r>
              <a:rPr lang="fr-FR" sz="4000" dirty="0"/>
              <a:t>é</a:t>
            </a:r>
            <a:r>
              <a:rPr lang="fr-FR" sz="4000" dirty="0" smtClean="0"/>
              <a:t>. </a:t>
            </a:r>
          </a:p>
          <a:p>
            <a:r>
              <a:rPr lang="fr-FR" sz="4000" dirty="0" smtClean="0"/>
              <a:t>4. </a:t>
            </a:r>
            <a:r>
              <a:rPr lang="fr-FR" sz="4000" dirty="0"/>
              <a:t>Les formes du pronom: </a:t>
            </a:r>
          </a:p>
          <a:p>
            <a:pPr lvl="1"/>
            <a:r>
              <a:rPr lang="fr-FR" sz="4000" dirty="0"/>
              <a:t>Me	</a:t>
            </a:r>
          </a:p>
          <a:p>
            <a:pPr lvl="1"/>
            <a:r>
              <a:rPr lang="fr-FR" sz="4000" dirty="0"/>
              <a:t>Te</a:t>
            </a:r>
          </a:p>
          <a:p>
            <a:pPr lvl="1"/>
            <a:r>
              <a:rPr lang="fr-FR" sz="4000" dirty="0"/>
              <a:t>Le / la </a:t>
            </a:r>
          </a:p>
          <a:p>
            <a:pPr lvl="1"/>
            <a:r>
              <a:rPr lang="fr-FR" sz="4000" dirty="0"/>
              <a:t>Nous </a:t>
            </a:r>
          </a:p>
          <a:p>
            <a:pPr lvl="1"/>
            <a:r>
              <a:rPr lang="fr-FR" sz="4000" dirty="0"/>
              <a:t>Vous </a:t>
            </a:r>
          </a:p>
          <a:p>
            <a:pPr lvl="1"/>
            <a:r>
              <a:rPr lang="fr-FR" sz="4000" dirty="0"/>
              <a:t>Les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28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</TotalTime>
  <Words>206</Words>
  <Application>Microsoft Office PowerPoint</Application>
  <PresentationFormat>Widescreen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Tw Cen MT</vt:lpstr>
      <vt:lpstr>Tw Cen MT Condensed</vt:lpstr>
      <vt:lpstr>Wingdings 3</vt:lpstr>
      <vt:lpstr>Integral</vt:lpstr>
      <vt:lpstr>Les pronoms d’objet direct</vt:lpstr>
      <vt:lpstr>Que fais-tu le week-end? </vt:lpstr>
      <vt:lpstr>Tu regardes les matchs de foot? </vt:lpstr>
      <vt:lpstr>- Tu fais la cuisine?  - Non….</vt:lpstr>
      <vt:lpstr>Tu achètes les biscuits pour la soirée? </vt:lpstr>
      <vt:lpstr>Tu m’aimes????</vt:lpstr>
      <vt:lpstr>Vous comprenez la leçon? </vt:lpstr>
      <vt:lpstr>Un pronom d’objet direct…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pronoms d’objet direct</dc:title>
  <dc:creator>marilaur</dc:creator>
  <cp:lastModifiedBy>marilaur</cp:lastModifiedBy>
  <cp:revision>6</cp:revision>
  <dcterms:created xsi:type="dcterms:W3CDTF">2013-04-13T23:53:40Z</dcterms:created>
  <dcterms:modified xsi:type="dcterms:W3CDTF">2013-04-14T12:36:38Z</dcterms:modified>
</cp:coreProperties>
</file>